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media/image1.jpeg" ContentType="image/jpeg"/>
  <Override PartName="/ppt/media/image3.png" ContentType="image/png"/>
  <Override PartName="/ppt/media/image2.jpeg" ContentType="image/jpeg"/>
  <Override PartName="/ppt/media/image4.png" ContentType="image/png"/>
  <Override PartName="/ppt/media/image5.gif" ContentType="image/gif"/>
  <Override PartName="/ppt/media/image6.png" ContentType="image/png"/>
  <Override PartName="/ppt/media/image8.jpeg" ContentType="image/jpeg"/>
  <Override PartName="/ppt/media/image7.png" ContentType="image/png"/>
  <Override PartName="/ppt/media/image9.jpeg" ContentType="image/jpeg"/>
  <Override PartName="/ppt/media/image10.png" ContentType="image/png"/>
  <Override PartName="/ppt/media/image11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fr-FR" sz="6000" spc="-1" strike="noStrike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b="0" lang="fr-FR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DF13773A-1820-4CDE-BE49-B2B896C98E0E}" type="datetime">
              <a:rPr b="0" lang="fr-BE" sz="1200" spc="-1" strike="noStrike">
                <a:solidFill>
                  <a:srgbClr val="8b8b8b"/>
                </a:solidFill>
                <a:latin typeface="Calibri"/>
              </a:rPr>
              <a:t>2/05/22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1F845F2-5D07-4A4F-B06B-6795470C8A00}" type="slidenum">
              <a:rPr b="0" lang="fr-BE" sz="1200" spc="-1" strike="noStrike">
                <a:solidFill>
                  <a:srgbClr val="8b8b8b"/>
                </a:solidFill>
                <a:latin typeface="Calibri"/>
              </a:rPr>
              <a:t>&lt;numéro&gt;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Cliquez pour éditer le format du plan de texte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Second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Modifier les styles du texte du masque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Deuxième niveau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Troisième niveau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Quatrième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Cinquième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B09E1B17-0923-4AC4-8B37-F816809904BE}" type="datetime">
              <a:rPr b="0" lang="fr-BE" sz="1200" spc="-1" strike="noStrike">
                <a:solidFill>
                  <a:srgbClr val="8b8b8b"/>
                </a:solidFill>
                <a:latin typeface="Calibri"/>
              </a:rPr>
              <a:t>2/05/22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3C2E99D0-2D27-43F6-A538-BD47AFE5169E}" type="slidenum">
              <a:rPr b="0" lang="fr-BE" sz="1200" spc="-1" strike="noStrike">
                <a:solidFill>
                  <a:srgbClr val="8b8b8b"/>
                </a:solidFill>
                <a:latin typeface="Calibri"/>
              </a:rPr>
              <a:t>&lt;numéro&gt;</a:t>
            </a:fld>
            <a:endParaRPr b="0" lang="en-GB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50F3689B-AAD7-4146-AC84-D9B13807D76B}" type="datetime">
              <a:rPr b="0" lang="fr-BE" sz="1200" spc="-1" strike="noStrike">
                <a:solidFill>
                  <a:srgbClr val="8b8b8b"/>
                </a:solidFill>
                <a:latin typeface="Calibri"/>
              </a:rPr>
              <a:t>2/05/22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35A5867B-BD9A-443A-B972-B9FFE59B9991}" type="slidenum">
              <a:rPr b="0" lang="fr-BE" sz="1200" spc="-1" strike="noStrike">
                <a:solidFill>
                  <a:srgbClr val="8b8b8b"/>
                </a:solidFill>
                <a:latin typeface="Calibri"/>
              </a:rPr>
              <a:t>&lt;numéro&gt;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Cliquez pour éditer le format du plan de texte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Second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gif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2" descr="https://cdn.discordapp.com/attachments/852902114476163122/970369781947572314/Overview-of-the-Water-Crisis-in-Khuzestan.jpg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24" name="Titre 1"/>
          <p:cNvSpPr txBox="1"/>
          <p:nvPr/>
        </p:nvSpPr>
        <p:spPr>
          <a:xfrm>
            <a:off x="1523880" y="1250640"/>
            <a:ext cx="9143640" cy="11365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anchor="b">
            <a:normAutofit/>
          </a:bodyPr>
          <a:p>
            <a:pPr algn="ctr">
              <a:lnSpc>
                <a:spcPct val="90000"/>
              </a:lnSpc>
            </a:pPr>
            <a:r>
              <a:rPr b="0" lang="fr-BE" sz="6600" spc="-1" strike="noStrike" u="sng">
                <a:uFillTx/>
                <a:latin typeface="Impact"/>
              </a:rPr>
              <a:t>WATER SHORTAGE IN IRAN</a:t>
            </a:r>
            <a:endParaRPr b="0" lang="fr-FR" sz="6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ZoneTexte 3"/>
          <p:cNvSpPr/>
          <p:nvPr/>
        </p:nvSpPr>
        <p:spPr>
          <a:xfrm>
            <a:off x="7385760" y="5915160"/>
            <a:ext cx="4685760" cy="63936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fr-BE" sz="1800" spc="-1" strike="noStrike">
                <a:solidFill>
                  <a:srgbClr val="ffffff"/>
                </a:solidFill>
                <a:latin typeface="Calibri"/>
              </a:rPr>
              <a:t>BY NATHANAËL AND TOM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</p:spTree>
  </p:cSld>
  <p:transition>
    <p:pull dir="r"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16" descr="Análisis del mercado iraní | anmopyc"/>
          <p:cNvPicPr/>
          <p:nvPr/>
        </p:nvPicPr>
        <p:blipFill>
          <a:blip r:embed="rId1"/>
          <a:stretch/>
        </p:blipFill>
        <p:spPr>
          <a:xfrm>
            <a:off x="0" y="-828720"/>
            <a:ext cx="12191760" cy="8708040"/>
          </a:xfrm>
          <a:prstGeom prst="rect">
            <a:avLst/>
          </a:prstGeom>
          <a:ln w="0">
            <a:noFill/>
          </a:ln>
        </p:spPr>
      </p:pic>
      <p:pic>
        <p:nvPicPr>
          <p:cNvPr id="127" name="Picture 6" descr="Iran — Wikipédia"/>
          <p:cNvPicPr/>
          <p:nvPr/>
        </p:nvPicPr>
        <p:blipFill>
          <a:blip r:embed="rId2"/>
          <a:stretch/>
        </p:blipFill>
        <p:spPr>
          <a:xfrm>
            <a:off x="670680" y="1877400"/>
            <a:ext cx="3295800" cy="3295800"/>
          </a:xfrm>
          <a:prstGeom prst="rect">
            <a:avLst/>
          </a:prstGeom>
          <a:ln w="0">
            <a:noFill/>
          </a:ln>
        </p:spPr>
      </p:pic>
      <p:sp>
        <p:nvSpPr>
          <p:cNvPr id="128" name="ZoneTexte 4"/>
          <p:cNvSpPr/>
          <p:nvPr/>
        </p:nvSpPr>
        <p:spPr>
          <a:xfrm>
            <a:off x="8240040" y="2509920"/>
            <a:ext cx="3657240" cy="20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BE" sz="1800" spc="-1" strike="noStrike">
                <a:solidFill>
                  <a:srgbClr val="000000"/>
                </a:solidFill>
                <a:latin typeface="Calibri"/>
              </a:rPr>
              <a:t>Additional infos: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fr-BE" sz="1800" spc="-1" strike="noStrike">
                <a:solidFill>
                  <a:srgbClr val="000000"/>
                </a:solidFill>
                <a:latin typeface="Calibri"/>
              </a:rPr>
              <a:t>Population: 84 million people</a:t>
            </a:r>
            <a:endParaRPr b="0" lang="en-GB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fr-BE" sz="1800" spc="-1" strike="noStrike">
                <a:solidFill>
                  <a:srgbClr val="000000"/>
                </a:solidFill>
                <a:latin typeface="Calibri"/>
              </a:rPr>
              <a:t>Area: 1 648 195 km²</a:t>
            </a:r>
            <a:endParaRPr b="0" lang="en-GB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fr-BE" sz="1800" spc="-1" strike="noStrike">
                <a:solidFill>
                  <a:srgbClr val="000000"/>
                </a:solidFill>
                <a:latin typeface="Calibri"/>
              </a:rPr>
              <a:t>Capital city: Tehran</a:t>
            </a:r>
            <a:endParaRPr b="0" lang="en-GB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fr-BE" sz="1800" spc="-1" strike="noStrike">
                <a:solidFill>
                  <a:srgbClr val="000000"/>
                </a:solidFill>
                <a:latin typeface="Calibri"/>
              </a:rPr>
              <a:t>Governer: Ali Khamenei</a:t>
            </a:r>
            <a:endParaRPr b="0" lang="en-GB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fr-BE" sz="1800" spc="-1" strike="noStrike">
                <a:solidFill>
                  <a:srgbClr val="000000"/>
                </a:solidFill>
                <a:latin typeface="Calibri"/>
              </a:rPr>
              <a:t>Language: Persian 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29" name="AutoShape 8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randomBar dir="vert"/>
  </p:transition>
  <p:timing>
    <p:tnLst>
      <p:par>
        <p:cTn id="14" dur="indefinite" restart="never" nodeType="tmRoot">
          <p:childTnLst>
            <p:seq>
              <p:cTn id="15" dur="indefinite" nodeType="mainSeq"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nodeType="after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20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nodeType="after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 13" descr=""/>
          <p:cNvPicPr/>
          <p:nvPr/>
        </p:nvPicPr>
        <p:blipFill>
          <a:blip r:embed="rId1"/>
          <a:stretch/>
        </p:blipFill>
        <p:spPr>
          <a:xfrm>
            <a:off x="-267840" y="-84240"/>
            <a:ext cx="12612600" cy="7094520"/>
          </a:xfrm>
          <a:prstGeom prst="rect">
            <a:avLst/>
          </a:prstGeom>
          <a:ln w="0">
            <a:noFill/>
          </a:ln>
        </p:spPr>
      </p:pic>
      <p:pic>
        <p:nvPicPr>
          <p:cNvPr id="131" name="Image 3" descr=""/>
          <p:cNvPicPr/>
          <p:nvPr/>
        </p:nvPicPr>
        <p:blipFill>
          <a:blip r:embed="rId2"/>
          <a:stretch/>
        </p:blipFill>
        <p:spPr>
          <a:xfrm>
            <a:off x="6621480" y="322560"/>
            <a:ext cx="4882320" cy="2746080"/>
          </a:xfrm>
          <a:prstGeom prst="rect">
            <a:avLst/>
          </a:prstGeom>
          <a:ln w="0">
            <a:noFill/>
          </a:ln>
        </p:spPr>
      </p:pic>
      <p:sp>
        <p:nvSpPr>
          <p:cNvPr id="132" name="ZoneTexte 5"/>
          <p:cNvSpPr/>
          <p:nvPr/>
        </p:nvSpPr>
        <p:spPr>
          <a:xfrm>
            <a:off x="2368440" y="701280"/>
            <a:ext cx="40777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BE" sz="2000" spc="-1" strike="noStrike">
                <a:solidFill>
                  <a:srgbClr val="000000"/>
                </a:solidFill>
                <a:latin typeface="Calibri"/>
              </a:rPr>
              <a:t>LOCATION : Nothern part of Iran </a:t>
            </a:r>
            <a:endParaRPr b="0" lang="en-GB" sz="2000" spc="-1" strike="noStrike">
              <a:latin typeface="Arial"/>
            </a:endParaRPr>
          </a:p>
        </p:txBody>
      </p:sp>
      <p:pic>
        <p:nvPicPr>
          <p:cNvPr id="133" name="Picture 8" descr="https://cdn.discordapp.com/attachments/852902114476163122/970390370271789126/unknown.png"/>
          <p:cNvPicPr/>
          <p:nvPr/>
        </p:nvPicPr>
        <p:blipFill>
          <a:blip r:embed="rId3"/>
          <a:stretch/>
        </p:blipFill>
        <p:spPr>
          <a:xfrm>
            <a:off x="567720" y="3636720"/>
            <a:ext cx="5036400" cy="2869200"/>
          </a:xfrm>
          <a:prstGeom prst="rect">
            <a:avLst/>
          </a:prstGeom>
          <a:ln w="0">
            <a:noFill/>
          </a:ln>
        </p:spPr>
      </p:pic>
      <p:sp>
        <p:nvSpPr>
          <p:cNvPr id="134" name="ZoneTexte 6"/>
          <p:cNvSpPr/>
          <p:nvPr/>
        </p:nvSpPr>
        <p:spPr>
          <a:xfrm>
            <a:off x="5604480" y="4700160"/>
            <a:ext cx="3210120" cy="66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br/>
            <a:r>
              <a:rPr b="1" lang="fr-BE" sz="2000" spc="-1" strike="noStrike">
                <a:solidFill>
                  <a:srgbClr val="000000"/>
                </a:solidFill>
                <a:latin typeface="Calibri"/>
              </a:rPr>
              <a:t>DRIED PISTACHIOS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35" name="Connecteur droit 12"/>
          <p:cNvSpPr/>
          <p:nvPr/>
        </p:nvSpPr>
        <p:spPr>
          <a:xfrm>
            <a:off x="0" y="0"/>
            <a:ext cx="12191760" cy="6858000"/>
          </a:xfrm>
          <a:prstGeom prst="line">
            <a:avLst/>
          </a:prstGeom>
          <a:ln w="920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25" dur="indefinite" restart="never" nodeType="tmRoot">
          <p:childTnLst>
            <p:seq>
              <p:cTn id="26" dur="indefinite" nodeType="mainSeq"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afterEffect" fill="hold" presetClass="entr" presetID="2" presetSubtype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nodeType="with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1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ZoneTexte 5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>
              <a:lumMod val="9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37" name="Groupe 2"/>
          <p:cNvGrpSpPr/>
          <p:nvPr/>
        </p:nvGrpSpPr>
        <p:grpSpPr>
          <a:xfrm>
            <a:off x="365760" y="546480"/>
            <a:ext cx="11321640" cy="2580480"/>
            <a:chOff x="365760" y="546480"/>
            <a:chExt cx="11321640" cy="2580480"/>
          </a:xfrm>
        </p:grpSpPr>
        <p:pic>
          <p:nvPicPr>
            <p:cNvPr id="138" name="Picture 4" descr="https://cdn.discordapp.com/attachments/852902114476163122/970394869740736542/unknown.png"/>
            <p:cNvPicPr/>
            <p:nvPr/>
          </p:nvPicPr>
          <p:blipFill>
            <a:blip r:embed="rId1"/>
            <a:srcRect l="0" t="33287" r="0" b="0"/>
            <a:stretch/>
          </p:blipFill>
          <p:spPr>
            <a:xfrm>
              <a:off x="7241760" y="546480"/>
              <a:ext cx="4445640" cy="2580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9" name="Picture 6" descr="Iran becoming more vulnerable to desertification - Tehran Times"/>
            <p:cNvPicPr/>
            <p:nvPr/>
          </p:nvPicPr>
          <p:blipFill>
            <a:blip r:embed="rId2"/>
            <a:stretch/>
          </p:blipFill>
          <p:spPr>
            <a:xfrm>
              <a:off x="365760" y="546480"/>
              <a:ext cx="4511880" cy="2580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0" name="Flèche droite 1"/>
            <p:cNvSpPr/>
            <p:nvPr/>
          </p:nvSpPr>
          <p:spPr>
            <a:xfrm>
              <a:off x="5023800" y="1579680"/>
              <a:ext cx="2071440" cy="5148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41" name="Picture 8" descr="Iran: Threat of Illegal Water Wells Real | Financial Tribune"/>
          <p:cNvPicPr/>
          <p:nvPr/>
        </p:nvPicPr>
        <p:blipFill>
          <a:blip r:embed="rId3"/>
          <a:stretch/>
        </p:blipFill>
        <p:spPr>
          <a:xfrm>
            <a:off x="2621880" y="3642480"/>
            <a:ext cx="3852360" cy="2782080"/>
          </a:xfrm>
          <a:prstGeom prst="rect">
            <a:avLst/>
          </a:prstGeom>
          <a:ln w="0">
            <a:noFill/>
          </a:ln>
        </p:spPr>
      </p:pic>
      <p:sp>
        <p:nvSpPr>
          <p:cNvPr id="142" name="Moins 3"/>
          <p:cNvSpPr/>
          <p:nvPr/>
        </p:nvSpPr>
        <p:spPr>
          <a:xfrm>
            <a:off x="-2436120" y="3291840"/>
            <a:ext cx="16991640" cy="350280"/>
          </a:xfrm>
          <a:prstGeom prst="mathMinus">
            <a:avLst>
              <a:gd name="adj1" fmla="val 2352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ZoneTexte 4"/>
          <p:cNvSpPr/>
          <p:nvPr/>
        </p:nvSpPr>
        <p:spPr>
          <a:xfrm>
            <a:off x="6684840" y="4653720"/>
            <a:ext cx="306864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BE" sz="2000" spc="-1" strike="noStrike">
                <a:solidFill>
                  <a:srgbClr val="000000"/>
                </a:solidFill>
                <a:latin typeface="Calibri"/>
              </a:rPr>
              <a:t>Illegal well being dug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>
        <p14:flash/>
      </p:transition>
    </mc:Choice>
    <mc:Fallback>
      <p:transition spd="slow">
        <p:fade/>
      </p:transition>
    </mc:Fallback>
  </mc:AlternateContent>
  <p:timing>
    <p:tnLst>
      <p:par>
        <p:cTn id="53" dur="indefinite" restart="never" nodeType="tmRoot">
          <p:childTnLst>
            <p:seq>
              <p:cTn id="54" dur="indefinite" nodeType="mainSeq"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after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9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0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3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4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Image 1" descr=""/>
          <p:cNvPicPr/>
          <p:nvPr/>
        </p:nvPicPr>
        <p:blipFill>
          <a:blip r:embed="rId1"/>
          <a:stretch/>
        </p:blipFill>
        <p:spPr>
          <a:xfrm>
            <a:off x="0" y="-720"/>
            <a:ext cx="12192840" cy="6858360"/>
          </a:xfrm>
          <a:prstGeom prst="rect">
            <a:avLst/>
          </a:prstGeom>
          <a:ln w="0">
            <a:noFill/>
          </a:ln>
        </p:spPr>
      </p:pic>
      <p:sp>
        <p:nvSpPr>
          <p:cNvPr id="145" name="ZoneTexte 2"/>
          <p:cNvSpPr/>
          <p:nvPr/>
        </p:nvSpPr>
        <p:spPr>
          <a:xfrm>
            <a:off x="1114200" y="1373760"/>
            <a:ext cx="9963360" cy="82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fr-BE" sz="4800" spc="-1" strike="noStrike">
                <a:solidFill>
                  <a:srgbClr val="000000"/>
                </a:solidFill>
                <a:latin typeface="Calibri"/>
              </a:rPr>
              <a:t>THANK YOU FOR YOUR ATTENTION !!</a:t>
            </a:r>
            <a:endParaRPr b="0" lang="en-GB" sz="4800" spc="-1" strike="noStrike">
              <a:latin typeface="Arial"/>
            </a:endParaRPr>
          </a:p>
        </p:txBody>
      </p:sp>
      <p:pic>
        <p:nvPicPr>
          <p:cNvPr id="146" name="Image 3" descr=""/>
          <p:cNvPicPr/>
          <p:nvPr/>
        </p:nvPicPr>
        <p:blipFill>
          <a:blip r:embed="rId2"/>
          <a:stretch/>
        </p:blipFill>
        <p:spPr>
          <a:xfrm>
            <a:off x="4477320" y="2844720"/>
            <a:ext cx="3100320" cy="2937600"/>
          </a:xfrm>
          <a:prstGeom prst="rect">
            <a:avLst/>
          </a:prstGeom>
          <a:ln w="0"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dur="indefinite" nodeType="mainSeq"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5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6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9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0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</TotalTime>
  <Application>LibreOffice/7.1.3.2$Windows_X86_64 LibreOffice_project/47f78053abe362b9384784d31a6e56f8511eb1c1</Application>
  <AppVersion>15.0000</AppVersion>
  <Words>35</Words>
  <Paragraphs>13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2022-05-01T17:05:19Z</dcterms:created>
  <dc:creator>Tom Dister</dc:creator>
  <dc:description/>
  <dc:language>en-GB</dc:language>
  <cp:lastModifiedBy/>
  <dcterms:modified xsi:type="dcterms:W3CDTF">2022-05-02T17:14:55Z</dcterms:modified>
  <cp:revision>14</cp:revision>
  <dc:subject/>
  <dc:title>WATER SHORTAGE IN IRAN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Grand écran</vt:lpwstr>
  </property>
  <property fmtid="{D5CDD505-2E9C-101B-9397-08002B2CF9AE}" pid="3" name="Slides">
    <vt:i4>5</vt:i4>
  </property>
</Properties>
</file>